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274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DC38249-9548-4159-BA72-2B4B68BB02B5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25675" y="703263"/>
            <a:ext cx="263525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51350"/>
            <a:ext cx="5670550" cy="4217988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8313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D0D17CF-00FC-41F0-BA28-BA0A20945D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191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2D364C7-A43C-4856-A1E7-137D67AFEB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C81F7-CA23-427F-A1A2-767A4AF64155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774EB-BE7E-4FA7-BAEA-58891F7E62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BB3DE-FCDC-4E13-80DC-A3417DDC986D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E06FD-88A2-4E5F-AC89-9C367BC510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8D38-6E1A-4969-B1C2-BCFFF33A6B78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23340-CD26-40B2-9D45-1888097BA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031EF-D9E2-45E2-83EB-531F9D0E317B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EE0E7-17E8-49E7-9754-A952A54909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B234C-F34B-4BDE-984C-FDFF27AE8D68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FD196-FE1C-436D-A80B-48487CC04C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55B6D-DED3-4E65-B69A-DC1F7A21A175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31F6-0959-4EB2-8AB7-7054ACB3F3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2E8C7-DCC9-4F23-9482-EF49185A43E3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EA1FB-CBD9-4033-9690-5475ACF4E7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D9035-0853-4031-ADBF-B31A69AAB659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CD219-F26A-4A98-9C34-BBF48D21611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07229-024D-4742-8E35-313A7D9C5F91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CD367-2C4F-4518-9742-80F3B1CCD8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CCDBC-8291-4362-B350-35CA013FD736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D5795-9E85-488B-B710-08CE9CD09E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9664-61D1-4521-B6D7-385770769A71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CE6C7-41ED-43EA-B6A0-57AA6D1AB4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277F2B-1922-4575-B048-E327F2EA0F0B}" type="datetimeFigureOut">
              <a:rPr lang="en-US"/>
              <a:pPr>
                <a:defRPr/>
              </a:pPr>
              <a:t>9/30/2013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217711-D815-47C8-86A4-F0A954AFF8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middaugh@responsiveed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paigeweir.wix.com/mrsmorris" TargetMode="External"/><Relationship Id="rId5" Type="http://schemas.openxmlformats.org/officeDocument/2006/relationships/hyperlink" Target="mailto:pmorris@responsiveed.com" TargetMode="External"/><Relationship Id="rId4" Type="http://schemas.openxmlformats.org/officeDocument/2006/relationships/hyperlink" Target="http://mmiddaugh.wix.com/mmiddaug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/>
          <p:cNvSpPr/>
          <p:nvPr/>
        </p:nvSpPr>
        <p:spPr>
          <a:xfrm>
            <a:off x="2455863" y="4800600"/>
            <a:ext cx="1668462" cy="32385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19050" y="3398838"/>
            <a:ext cx="2349500" cy="57165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ysClr val="windowText" lastClr="000000"/>
              </a:solidFill>
              <a:latin typeface="Lamebrain BRK" pitchFamily="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7988" y="2679700"/>
            <a:ext cx="2609850" cy="18097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ysClr val="windowText" lastClr="000000"/>
              </a:solidFill>
              <a:latin typeface="Lamebrain BRK" pitchFamily="2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455863" y="8093075"/>
            <a:ext cx="4373562" cy="1019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ysClr val="windowText" lastClr="000000"/>
              </a:solidFill>
              <a:latin typeface="Lamebrain BRK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3338" y="25400"/>
            <a:ext cx="6805612" cy="1498600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2060"/>
              </a:solidFill>
              <a:latin typeface="Rebekah's Birthday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rgbClr val="002060"/>
              </a:solidFill>
              <a:latin typeface="Rebekah's Birthday" pitchFamily="2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tx1"/>
                </a:solidFill>
                <a:latin typeface="Snap ITC" panose="04040A07060A02020202" pitchFamily="82" charset="0"/>
              </a:rPr>
              <a:t>Second Grade News</a:t>
            </a:r>
          </a:p>
        </p:txBody>
      </p:sp>
      <p:sp>
        <p:nvSpPr>
          <p:cNvPr id="14345" name="TextBox 1"/>
          <p:cNvSpPr txBox="1">
            <a:spLocks noChangeArrowheads="1"/>
          </p:cNvSpPr>
          <p:nvPr/>
        </p:nvSpPr>
        <p:spPr bwMode="auto">
          <a:xfrm>
            <a:off x="55563" y="71438"/>
            <a:ext cx="67373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Tempus Sans ITC" pitchFamily="82" charset="0"/>
              </a:rPr>
              <a:t>		</a:t>
            </a:r>
          </a:p>
        </p:txBody>
      </p:sp>
      <p:sp>
        <p:nvSpPr>
          <p:cNvPr id="14346" name="TextBox 40"/>
          <p:cNvSpPr txBox="1">
            <a:spLocks noChangeArrowheads="1"/>
          </p:cNvSpPr>
          <p:nvPr/>
        </p:nvSpPr>
        <p:spPr bwMode="auto">
          <a:xfrm>
            <a:off x="17463" y="1157287"/>
            <a:ext cx="6821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latin typeface="Tempus Sans ITC" pitchFamily="82" charset="0"/>
              </a:rPr>
              <a:t>Sept. 30-Oct. 4, </a:t>
            </a:r>
            <a:r>
              <a:rPr lang="en-US" dirty="0">
                <a:latin typeface="Tempus Sans ITC" pitchFamily="82" charset="0"/>
              </a:rPr>
              <a:t>2013 			   Weekly Newsletter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455863" y="1652588"/>
            <a:ext cx="4349750" cy="9382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US" dirty="0">
              <a:solidFill>
                <a:srgbClr val="000000"/>
              </a:solidFill>
              <a:latin typeface="appleberry" pitchFamily="2" charset="0"/>
              <a:ea typeface="Agent Orange"/>
              <a:cs typeface="Agent Orange" pitchFamily="2" charset="0"/>
            </a:endParaRPr>
          </a:p>
        </p:txBody>
      </p:sp>
      <p:sp>
        <p:nvSpPr>
          <p:cNvPr id="14348" name="TextBox 16"/>
          <p:cNvSpPr txBox="1">
            <a:spLocks noChangeArrowheads="1"/>
          </p:cNvSpPr>
          <p:nvPr/>
        </p:nvSpPr>
        <p:spPr bwMode="auto">
          <a:xfrm>
            <a:off x="2455863" y="8104188"/>
            <a:ext cx="22796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u="sng">
                <a:solidFill>
                  <a:srgbClr val="000000"/>
                </a:solidFill>
                <a:latin typeface="Lucida Handwriting" pitchFamily="66" charset="0"/>
              </a:rPr>
              <a:t>Mrs. Middaugh</a:t>
            </a:r>
          </a:p>
          <a:p>
            <a:pPr algn="ctr"/>
            <a:r>
              <a:rPr lang="en-US" sz="1000">
                <a:solidFill>
                  <a:srgbClr val="000000"/>
                </a:solidFill>
                <a:latin typeface="Tempus Sans ITC" pitchFamily="82" charset="0"/>
              </a:rPr>
              <a:t>Phone: 512-285-2710</a:t>
            </a:r>
          </a:p>
          <a:p>
            <a:pPr algn="ctr"/>
            <a:r>
              <a:rPr lang="en-US" sz="900">
                <a:solidFill>
                  <a:srgbClr val="000000"/>
                </a:solidFill>
                <a:latin typeface="Tempus Sans ITC" pitchFamily="82" charset="0"/>
              </a:rPr>
              <a:t>Email: </a:t>
            </a:r>
            <a:r>
              <a:rPr lang="en-US" sz="900">
                <a:solidFill>
                  <a:srgbClr val="000000"/>
                </a:solidFill>
                <a:latin typeface="Tempus Sans ITC" pitchFamily="82" charset="0"/>
                <a:hlinkClick r:id="rId3"/>
              </a:rPr>
              <a:t>mmiddaugh@responsiveed.com</a:t>
            </a:r>
            <a:endParaRPr lang="en-US" sz="900">
              <a:solidFill>
                <a:srgbClr val="000000"/>
              </a:solidFill>
              <a:latin typeface="Tempus Sans ITC" pitchFamily="82" charset="0"/>
            </a:endParaRPr>
          </a:p>
          <a:p>
            <a:pPr algn="ctr"/>
            <a:r>
              <a:rPr lang="en-US" sz="900">
                <a:solidFill>
                  <a:srgbClr val="000000"/>
                </a:solidFill>
                <a:latin typeface="Tempus Sans ITC" pitchFamily="82" charset="0"/>
              </a:rPr>
              <a:t>Website:</a:t>
            </a:r>
          </a:p>
          <a:p>
            <a:pPr algn="ctr"/>
            <a:r>
              <a:rPr lang="en-US" sz="900">
                <a:solidFill>
                  <a:srgbClr val="000000"/>
                </a:solidFill>
                <a:latin typeface="Tempus Sans ITC" pitchFamily="82" charset="0"/>
                <a:hlinkClick r:id="rId4"/>
              </a:rPr>
              <a:t>http://mmiddaugh.wix.com/mmiddaugh</a:t>
            </a:r>
            <a:endParaRPr lang="en-US" sz="900">
              <a:solidFill>
                <a:srgbClr val="000000"/>
              </a:solidFill>
              <a:latin typeface="Tempus Sans ITC" pitchFamily="82" charset="0"/>
            </a:endParaRPr>
          </a:p>
          <a:p>
            <a:pPr algn="ctr"/>
            <a:r>
              <a:rPr lang="en-US" sz="1000">
                <a:solidFill>
                  <a:srgbClr val="000000"/>
                </a:solidFill>
                <a:latin typeface="Tempus Sans ITC" pitchFamily="82" charset="0"/>
              </a:rPr>
              <a:t>Conference Time: 1:45-2:30</a:t>
            </a:r>
          </a:p>
        </p:txBody>
      </p:sp>
      <p:sp>
        <p:nvSpPr>
          <p:cNvPr id="14349" name="TextBox 52"/>
          <p:cNvSpPr txBox="1">
            <a:spLocks noChangeArrowheads="1"/>
          </p:cNvSpPr>
          <p:nvPr/>
        </p:nvSpPr>
        <p:spPr bwMode="auto">
          <a:xfrm>
            <a:off x="2438400" y="4800600"/>
            <a:ext cx="16303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 dirty="0">
                <a:latin typeface="Tempus Sans ITC" pitchFamily="82" charset="0"/>
              </a:rPr>
              <a:t>Math</a:t>
            </a:r>
          </a:p>
        </p:txBody>
      </p:sp>
      <p:sp>
        <p:nvSpPr>
          <p:cNvPr id="54" name="Rectangle 53"/>
          <p:cNvSpPr/>
          <p:nvPr/>
        </p:nvSpPr>
        <p:spPr>
          <a:xfrm>
            <a:off x="2465388" y="2679700"/>
            <a:ext cx="1658937" cy="2044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351" name="TextBox 35"/>
          <p:cNvSpPr txBox="1">
            <a:spLocks noChangeArrowheads="1"/>
          </p:cNvSpPr>
          <p:nvPr/>
        </p:nvSpPr>
        <p:spPr bwMode="auto">
          <a:xfrm>
            <a:off x="2438400" y="5105400"/>
            <a:ext cx="1685925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This week the students will be creating a Churn Dash Quilt using 2x2 squares of paper. This activity allows the students to develop the concepts of halves, while combining squares to form various rectangles and building arrays.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We will also practice our counting by5’s, and take a last look at extending patterns. Students will also begin Work Place 3 math centers.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490788" y="4362450"/>
            <a:ext cx="15748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>
              <a:latin typeface="Tempus Sans ITC" pitchFamily="82" charset="0"/>
            </a:endParaRPr>
          </a:p>
        </p:txBody>
      </p:sp>
      <p:sp>
        <p:nvSpPr>
          <p:cNvPr id="14353" name="TextBox 30"/>
          <p:cNvSpPr txBox="1">
            <a:spLocks noChangeArrowheads="1"/>
          </p:cNvSpPr>
          <p:nvPr/>
        </p:nvSpPr>
        <p:spPr bwMode="auto">
          <a:xfrm>
            <a:off x="2039938" y="2636838"/>
            <a:ext cx="26066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 dirty="0">
                <a:latin typeface="Tempus Sans ITC" pitchFamily="82" charset="0"/>
              </a:rPr>
              <a:t>Reading/ELA</a:t>
            </a:r>
            <a:endParaRPr lang="en-US" sz="1600" b="1" u="sng" dirty="0">
              <a:latin typeface="Tempus Sans ITC" pitchFamily="82" charset="0"/>
            </a:endParaRPr>
          </a:p>
        </p:txBody>
      </p:sp>
      <p:sp>
        <p:nvSpPr>
          <p:cNvPr id="14354" name="TextBox 31"/>
          <p:cNvSpPr txBox="1">
            <a:spLocks noChangeArrowheads="1"/>
          </p:cNvSpPr>
          <p:nvPr/>
        </p:nvSpPr>
        <p:spPr bwMode="auto">
          <a:xfrm>
            <a:off x="34925" y="3355975"/>
            <a:ext cx="2303463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>
                <a:latin typeface="Tempus Sans ITC" pitchFamily="82" charset="0"/>
              </a:rPr>
              <a:t>Homework</a:t>
            </a:r>
            <a:endParaRPr lang="en-US" sz="1600" b="1" u="sng">
              <a:latin typeface="Tempus Sans ITC" pitchFamily="82" charset="0"/>
            </a:endParaRPr>
          </a:p>
        </p:txBody>
      </p:sp>
      <p:sp>
        <p:nvSpPr>
          <p:cNvPr id="14355" name="TextBox 32"/>
          <p:cNvSpPr txBox="1">
            <a:spLocks noChangeArrowheads="1"/>
          </p:cNvSpPr>
          <p:nvPr/>
        </p:nvSpPr>
        <p:spPr bwMode="auto">
          <a:xfrm>
            <a:off x="19050" y="3633519"/>
            <a:ext cx="2332038" cy="56400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u="sng" dirty="0">
                <a:latin typeface="Tempus Sans ITC" pitchFamily="82" charset="0"/>
              </a:rPr>
              <a:t>Spelling</a:t>
            </a:r>
            <a:r>
              <a:rPr lang="en-US" sz="1000" dirty="0">
                <a:latin typeface="Tempus Sans ITC" pitchFamily="82" charset="0"/>
              </a:rPr>
              <a:t>- Choose 3 activities from the list below to practice your spelling words. </a:t>
            </a:r>
            <a:endParaRPr lang="en-US" sz="1000" dirty="0" smtClean="0">
              <a:latin typeface="Tempus Sans ITC" pitchFamily="82" charset="0"/>
            </a:endParaRP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050" dirty="0">
                <a:solidFill>
                  <a:prstClr val="black"/>
                </a:solidFill>
                <a:latin typeface="Tempus Sans ITC" pitchFamily="82" charset="0"/>
              </a:rPr>
              <a:t>Magazine Words-cut out letters from magazines or newspapers to spell out your spelling words. </a:t>
            </a:r>
            <a:endParaRPr lang="en-US" sz="1000" dirty="0" smtClean="0">
              <a:latin typeface="Tempus Sans ITC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Tempus Sans ITC" pitchFamily="82" charset="0"/>
              </a:rPr>
              <a:t>Write </a:t>
            </a:r>
            <a:r>
              <a:rPr lang="en-US" sz="1000" dirty="0">
                <a:latin typeface="Tempus Sans ITC" pitchFamily="82" charset="0"/>
              </a:rPr>
              <a:t>your spelling words 3 times each.</a:t>
            </a:r>
          </a:p>
          <a:p>
            <a:pPr marL="171450" lvl="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prstClr val="black"/>
                </a:solidFill>
                <a:latin typeface="Tempus Sans ITC" pitchFamily="82" charset="0"/>
              </a:rPr>
              <a:t>Use a fun color pen to write your spelling words 3 times each</a:t>
            </a:r>
            <a:r>
              <a:rPr lang="en-US" sz="1050" dirty="0" smtClean="0">
                <a:solidFill>
                  <a:prstClr val="black"/>
                </a:solidFill>
                <a:latin typeface="Tempus Sans ITC" pitchFamily="82" charset="0"/>
              </a:rPr>
              <a:t>.</a:t>
            </a:r>
            <a:endParaRPr lang="en-US" sz="1000" dirty="0" smtClean="0">
              <a:latin typeface="Tempus Sans ITC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>
                <a:latin typeface="Tempus Sans ITC" pitchFamily="82" charset="0"/>
              </a:rPr>
              <a:t>Write </a:t>
            </a:r>
            <a:r>
              <a:rPr lang="en-US" sz="1000" dirty="0">
                <a:latin typeface="Tempus Sans ITC" pitchFamily="82" charset="0"/>
              </a:rPr>
              <a:t>a sentence for each of your spelling words.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empus Sans ITC" pitchFamily="82" charset="0"/>
              </a:rPr>
              <a:t>ABC order- write your spelling words in alphabetical order.</a:t>
            </a:r>
            <a:endParaRPr lang="en-US" sz="1000" u="sng" dirty="0">
              <a:latin typeface="Tempus Sans ITC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latin typeface="Tempus Sans ITC" pitchFamily="82" charset="0"/>
              </a:rPr>
              <a:t>Students may also choose to work on SpellingCity.com. </a:t>
            </a:r>
            <a:endParaRPr lang="en-US" sz="1000" dirty="0" smtClean="0">
              <a:latin typeface="Tempus Sans ITC" pitchFamily="82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latin typeface="Tempus Sans ITC" pitchFamily="82" charset="0"/>
            </a:endParaRPr>
          </a:p>
          <a:p>
            <a:r>
              <a:rPr lang="en-US" sz="1000" u="sng" dirty="0" smtClean="0">
                <a:latin typeface="Tempus Sans ITC" pitchFamily="82" charset="0"/>
              </a:rPr>
              <a:t>Math</a:t>
            </a:r>
            <a:r>
              <a:rPr lang="en-US" sz="1000" dirty="0" smtClean="0">
                <a:latin typeface="Tempus Sans ITC" pitchFamily="82" charset="0"/>
              </a:rPr>
              <a:t>- Home </a:t>
            </a:r>
            <a:r>
              <a:rPr lang="en-US" sz="1000" dirty="0">
                <a:latin typeface="Tempus Sans ITC" pitchFamily="82" charset="0"/>
              </a:rPr>
              <a:t>Connections </a:t>
            </a:r>
            <a:r>
              <a:rPr lang="en-US" sz="1000" dirty="0" smtClean="0">
                <a:latin typeface="Tempus Sans ITC" pitchFamily="82" charset="0"/>
              </a:rPr>
              <a:t>4</a:t>
            </a:r>
            <a:endParaRPr lang="en-US" sz="1000" dirty="0">
              <a:latin typeface="Tempus Sans ITC" pitchFamily="82" charset="0"/>
            </a:endParaRPr>
          </a:p>
          <a:p>
            <a:r>
              <a:rPr lang="en-US" sz="1000" dirty="0" smtClean="0">
                <a:latin typeface="Tempus Sans ITC" pitchFamily="82" charset="0"/>
              </a:rPr>
              <a:t>Race You To 50¢ game</a:t>
            </a:r>
            <a:r>
              <a:rPr lang="en-US" sz="1000" dirty="0">
                <a:latin typeface="Tempus Sans ITC" pitchFamily="82" charset="0"/>
              </a:rPr>
              <a:t>, and worksheet. Please keep game at home to play and practice, but turn in worksheet on Friday with your other homework. </a:t>
            </a:r>
            <a:endParaRPr lang="en-US" sz="1000" dirty="0" smtClean="0">
              <a:latin typeface="Tempus Sans ITC" pitchFamily="82" charset="0"/>
            </a:endParaRPr>
          </a:p>
          <a:p>
            <a:endParaRPr lang="en-US" sz="800" dirty="0">
              <a:latin typeface="Tempus Sans ITC" pitchFamily="82" charset="0"/>
            </a:endParaRPr>
          </a:p>
          <a:p>
            <a:r>
              <a:rPr lang="en-US" sz="1000" u="sng" dirty="0">
                <a:latin typeface="Tempus Sans ITC" pitchFamily="82" charset="0"/>
              </a:rPr>
              <a:t>Science</a:t>
            </a:r>
          </a:p>
          <a:p>
            <a:r>
              <a:rPr lang="en-US" sz="1000" dirty="0">
                <a:latin typeface="Tempus Sans ITC" pitchFamily="82" charset="0"/>
              </a:rPr>
              <a:t>Weekly Workout Week 5</a:t>
            </a:r>
            <a:r>
              <a:rPr lang="en-US" sz="1000" dirty="0" smtClean="0">
                <a:latin typeface="Tempus Sans ITC" pitchFamily="82" charset="0"/>
              </a:rPr>
              <a:t> </a:t>
            </a:r>
            <a:r>
              <a:rPr lang="en-US" sz="1000" dirty="0">
                <a:latin typeface="Tempus Sans ITC" pitchFamily="82" charset="0"/>
              </a:rPr>
              <a:t>handout</a:t>
            </a:r>
          </a:p>
          <a:p>
            <a:endParaRPr lang="en-US" sz="800" dirty="0">
              <a:latin typeface="Tempus Sans ITC" pitchFamily="82" charset="0"/>
            </a:endParaRPr>
          </a:p>
          <a:p>
            <a:r>
              <a:rPr lang="en-US" sz="1000" u="sng" dirty="0">
                <a:latin typeface="Tempus Sans ITC" pitchFamily="82" charset="0"/>
              </a:rPr>
              <a:t>Reading</a:t>
            </a:r>
          </a:p>
          <a:p>
            <a:r>
              <a:rPr lang="en-US" sz="1000" dirty="0">
                <a:latin typeface="Tempus Sans ITC" pitchFamily="82" charset="0"/>
              </a:rPr>
              <a:t>2</a:t>
            </a:r>
            <a:r>
              <a:rPr lang="en-US" sz="1000" baseline="30000" dirty="0">
                <a:latin typeface="Tempus Sans ITC" pitchFamily="82" charset="0"/>
              </a:rPr>
              <a:t>nd</a:t>
            </a:r>
            <a:r>
              <a:rPr lang="en-US" sz="1000" dirty="0">
                <a:latin typeface="Tempus Sans ITC" pitchFamily="82" charset="0"/>
              </a:rPr>
              <a:t> graders are required to read 20 minutes/5 days a week. </a:t>
            </a:r>
            <a:r>
              <a:rPr lang="en-US" sz="900" dirty="0">
                <a:latin typeface="Tempus Sans ITC" pitchFamily="82" charset="0"/>
              </a:rPr>
              <a:t>Students should fill in book and minutes read in their reading log. Parents please sign reading log to be turned in on Fridays with homework. </a:t>
            </a:r>
            <a:endParaRPr lang="en-US" sz="900" dirty="0" smtClean="0">
              <a:latin typeface="Tempus Sans ITC" pitchFamily="82" charset="0"/>
            </a:endParaRPr>
          </a:p>
          <a:p>
            <a:endParaRPr lang="en-US" sz="700" dirty="0">
              <a:latin typeface="Tempus Sans ITC" pitchFamily="82" charset="0"/>
            </a:endParaRPr>
          </a:p>
          <a:p>
            <a:pPr algn="ctr"/>
            <a:r>
              <a:rPr lang="en-US" sz="1400" dirty="0">
                <a:latin typeface="appleberry"/>
              </a:rPr>
              <a:t>All homework will be turned in on Friday.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219575" y="5715000"/>
            <a:ext cx="2606675" cy="2308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u="sng" dirty="0">
                <a:solidFill>
                  <a:prstClr val="black"/>
                </a:solidFill>
                <a:latin typeface="Tempus Sans ITC" pitchFamily="82" charset="0"/>
              </a:rPr>
              <a:t>October </a:t>
            </a:r>
            <a:r>
              <a:rPr lang="en-US" sz="1100" b="1" u="sng" dirty="0" smtClean="0">
                <a:solidFill>
                  <a:prstClr val="black"/>
                </a:solidFill>
                <a:latin typeface="Tempus Sans ITC" pitchFamily="82" charset="0"/>
              </a:rPr>
              <a:t>14</a:t>
            </a:r>
            <a:r>
              <a:rPr lang="en-US" sz="1100" b="1" u="sng" baseline="30000" dirty="0" smtClean="0">
                <a:solidFill>
                  <a:prstClr val="black"/>
                </a:solidFill>
                <a:latin typeface="Tempus Sans ITC" pitchFamily="82" charset="0"/>
              </a:rPr>
              <a:t>th</a:t>
            </a:r>
            <a:r>
              <a:rPr lang="en-US" sz="1100" b="1" u="sng" dirty="0" smtClean="0">
                <a:solidFill>
                  <a:prstClr val="black"/>
                </a:solidFill>
                <a:latin typeface="Tempus Sans ITC" pitchFamily="82" charset="0"/>
              </a:rPr>
              <a:t> </a:t>
            </a:r>
            <a:r>
              <a:rPr lang="en-US" sz="1100" b="1" u="sng" dirty="0">
                <a:solidFill>
                  <a:prstClr val="black"/>
                </a:solidFill>
                <a:latin typeface="Tempus Sans ITC" pitchFamily="82" charset="0"/>
              </a:rPr>
              <a:t>Parent Teacher Conference-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Students do not attend school this day. I hope to arrange a conference time with all parents. I will be sending home a note with your child to schedule a time that would work best for you. Please be on the lookout for this note sometime this week.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endParaRPr lang="en-US" sz="800" dirty="0">
              <a:solidFill>
                <a:prstClr val="black"/>
              </a:solidFill>
              <a:latin typeface="Tempus Sans ITC" pitchFamily="82" charset="0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Please come join us on </a:t>
            </a:r>
            <a:r>
              <a:rPr lang="en-US" sz="1100" b="1" u="sng" dirty="0">
                <a:solidFill>
                  <a:prstClr val="black"/>
                </a:solidFill>
                <a:latin typeface="Tempus Sans ITC" pitchFamily="82" charset="0"/>
              </a:rPr>
              <a:t>Saturday, October </a:t>
            </a:r>
            <a:r>
              <a:rPr lang="en-US" sz="1100" b="1" u="sng" dirty="0" smtClean="0">
                <a:solidFill>
                  <a:prstClr val="black"/>
                </a:solidFill>
                <a:latin typeface="Tempus Sans ITC" pitchFamily="82" charset="0"/>
              </a:rPr>
              <a:t>12</a:t>
            </a:r>
            <a:r>
              <a:rPr lang="en-US" sz="1100" b="1" u="sng" baseline="30000" dirty="0" smtClean="0">
                <a:solidFill>
                  <a:prstClr val="black"/>
                </a:solidFill>
                <a:latin typeface="Tempus Sans ITC" pitchFamily="82" charset="0"/>
              </a:rPr>
              <a:t>th</a:t>
            </a:r>
            <a:r>
              <a:rPr lang="en-US" sz="1100" b="1" u="sng" dirty="0" smtClean="0">
                <a:solidFill>
                  <a:prstClr val="black"/>
                </a:solidFill>
                <a:latin typeface="Tempus Sans ITC" pitchFamily="82" charset="0"/>
              </a:rPr>
              <a:t> </a:t>
            </a:r>
            <a:r>
              <a:rPr lang="en-US" sz="1100" b="1" u="sng" dirty="0">
                <a:solidFill>
                  <a:prstClr val="black"/>
                </a:solidFill>
                <a:latin typeface="Tempus Sans ITC" pitchFamily="82" charset="0"/>
              </a:rPr>
              <a:t>9:00-11:30am</a:t>
            </a: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 for our Family Fun Day. 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More information soon!</a:t>
            </a:r>
          </a:p>
        </p:txBody>
      </p:sp>
      <p:sp>
        <p:nvSpPr>
          <p:cNvPr id="14358" name="TextBox 45"/>
          <p:cNvSpPr txBox="1">
            <a:spLocks noChangeArrowheads="1"/>
          </p:cNvSpPr>
          <p:nvPr/>
        </p:nvSpPr>
        <p:spPr bwMode="auto">
          <a:xfrm>
            <a:off x="2438400" y="6477000"/>
            <a:ext cx="2752725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1200">
              <a:solidFill>
                <a:srgbClr val="000000"/>
              </a:solidFill>
              <a:latin typeface="cinnamon cake"/>
              <a:ea typeface="Agent Orange"/>
              <a:cs typeface="Agent Orange"/>
            </a:endParaRPr>
          </a:p>
          <a:p>
            <a:pPr algn="ctr"/>
            <a:endParaRPr lang="en-US" sz="1400">
              <a:latin typeface="Janda Quirkygirl"/>
              <a:ea typeface="Agent Orange"/>
              <a:cs typeface="Agent Orange"/>
            </a:endParaRPr>
          </a:p>
        </p:txBody>
      </p:sp>
      <p:sp>
        <p:nvSpPr>
          <p:cNvPr id="14360" name="TextBox 50"/>
          <p:cNvSpPr txBox="1">
            <a:spLocks noChangeArrowheads="1"/>
          </p:cNvSpPr>
          <p:nvPr/>
        </p:nvSpPr>
        <p:spPr bwMode="auto">
          <a:xfrm>
            <a:off x="2514600" y="2971800"/>
            <a:ext cx="16335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dirty="0" smtClean="0">
                <a:latin typeface="Tempus Sans ITC" panose="04020404030D07020202" pitchFamily="82" charset="0"/>
              </a:rPr>
              <a:t>This week we will read a non fiction </a:t>
            </a:r>
            <a:r>
              <a:rPr lang="en-US" sz="1000" smtClean="0">
                <a:latin typeface="Tempus Sans ITC" panose="04020404030D07020202" pitchFamily="82" charset="0"/>
              </a:rPr>
              <a:t>text called </a:t>
            </a:r>
            <a:r>
              <a:rPr lang="en-US" sz="1000" i="1" smtClean="0">
                <a:latin typeface="Tempus Sans ITC" panose="04020404030D07020202" pitchFamily="82" charset="0"/>
              </a:rPr>
              <a:t>Trees</a:t>
            </a:r>
            <a:r>
              <a:rPr lang="en-US" sz="1000" dirty="0" smtClean="0">
                <a:latin typeface="Tempus Sans ITC" panose="04020404030D07020202" pitchFamily="82" charset="0"/>
              </a:rPr>
              <a:t>. Students will draw information from the text about trees. Students will review the use of capitalization for months and days of the week. We will read </a:t>
            </a:r>
            <a:r>
              <a:rPr lang="en-US" sz="1000" dirty="0">
                <a:latin typeface="Tempus Sans ITC" panose="04020404030D07020202" pitchFamily="82" charset="0"/>
              </a:rPr>
              <a:t>selections from </a:t>
            </a:r>
            <a:r>
              <a:rPr lang="en-US" sz="1000" i="1" dirty="0">
                <a:latin typeface="Tempus Sans ITC" panose="04020404030D07020202" pitchFamily="82" charset="0"/>
              </a:rPr>
              <a:t>Peter </a:t>
            </a:r>
            <a:r>
              <a:rPr lang="en-US" sz="1000" i="1" dirty="0" smtClean="0">
                <a:latin typeface="Tempus Sans ITC" panose="04020404030D07020202" pitchFamily="82" charset="0"/>
              </a:rPr>
              <a:t>Pan.</a:t>
            </a:r>
            <a:endParaRPr lang="en-US" sz="1000" i="1" dirty="0">
              <a:latin typeface="Tempus Sans ITC" panose="04020404030D07020202" pitchFamily="82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9050" y="1652588"/>
            <a:ext cx="2333625" cy="17033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ysClr val="windowText" lastClr="000000"/>
              </a:solidFill>
              <a:latin typeface="Lamebrain BRK" pitchFamily="2" charset="0"/>
            </a:endParaRPr>
          </a:p>
        </p:txBody>
      </p:sp>
      <p:sp>
        <p:nvSpPr>
          <p:cNvPr id="14362" name="TextBox 49"/>
          <p:cNvSpPr txBox="1">
            <a:spLocks noChangeArrowheads="1"/>
          </p:cNvSpPr>
          <p:nvPr/>
        </p:nvSpPr>
        <p:spPr bwMode="auto">
          <a:xfrm>
            <a:off x="33338" y="1657350"/>
            <a:ext cx="23034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>
                <a:latin typeface="Tempus Sans ITC" pitchFamily="82" charset="0"/>
              </a:rPr>
              <a:t>Spelling Words</a:t>
            </a:r>
          </a:p>
          <a:p>
            <a:pPr algn="ctr"/>
            <a:endParaRPr lang="en-US" sz="1600" b="1" u="sng">
              <a:latin typeface="Tempus Sans ITC" pitchFamily="82" charset="0"/>
            </a:endParaRPr>
          </a:p>
        </p:txBody>
      </p:sp>
      <p:sp>
        <p:nvSpPr>
          <p:cNvPr id="14363" name="TextBox 51"/>
          <p:cNvSpPr txBox="1">
            <a:spLocks noChangeArrowheads="1"/>
          </p:cNvSpPr>
          <p:nvPr/>
        </p:nvSpPr>
        <p:spPr bwMode="auto">
          <a:xfrm>
            <a:off x="6350" y="1952625"/>
            <a:ext cx="23320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u="sng" dirty="0">
                <a:solidFill>
                  <a:prstClr val="black"/>
                </a:solidFill>
                <a:latin typeface="Tempus Sans ITC" pitchFamily="82" charset="0"/>
              </a:rPr>
              <a:t>Spelling Words- short “u” sound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empus Sans ITC" pitchFamily="82" charset="0"/>
              </a:rPr>
              <a:t>fun, bugs, tub, dug, rugs, but, truck, duck, under, until, </a:t>
            </a:r>
            <a:r>
              <a:rPr lang="en-US" sz="1200" dirty="0" smtClean="0">
                <a:solidFill>
                  <a:prstClr val="black"/>
                </a:solidFill>
                <a:latin typeface="Tempus Sans ITC" pitchFamily="82" charset="0"/>
              </a:rPr>
              <a:t>funny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en-US" sz="1200" dirty="0" smtClean="0">
              <a:solidFill>
                <a:prstClr val="black"/>
              </a:solidFill>
              <a:latin typeface="Tempus Sans ITC" pitchFamily="82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prstClr val="black"/>
                </a:solidFill>
                <a:latin typeface="Tempus Sans ITC" pitchFamily="82" charset="0"/>
              </a:rPr>
              <a:t>Challenge: </a:t>
            </a:r>
            <a:r>
              <a:rPr lang="en-US" sz="1200" dirty="0">
                <a:solidFill>
                  <a:prstClr val="black"/>
                </a:solidFill>
                <a:latin typeface="Tempus Sans ITC" pitchFamily="82" charset="0"/>
              </a:rPr>
              <a:t>luck, plus, drum, </a:t>
            </a:r>
            <a:r>
              <a:rPr lang="en-US" sz="1200" dirty="0" smtClean="0">
                <a:solidFill>
                  <a:prstClr val="black"/>
                </a:solidFill>
                <a:latin typeface="Tempus Sans ITC" pitchFamily="82" charset="0"/>
              </a:rPr>
              <a:t>jump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prstClr val="black"/>
              </a:solidFill>
              <a:latin typeface="Tempus Sans ITC" pitchFamily="82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Tempus Sans ITC" pitchFamily="82" charset="0"/>
              </a:rPr>
              <a:t>Bonus: scrub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229100" y="4552950"/>
            <a:ext cx="2609850" cy="11144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ysClr val="windowText" lastClr="000000"/>
              </a:solidFill>
              <a:latin typeface="Lamebrain BRK" pitchFamily="2" charset="0"/>
            </a:endParaRPr>
          </a:p>
        </p:txBody>
      </p:sp>
      <p:sp>
        <p:nvSpPr>
          <p:cNvPr id="14365" name="TextBox 56"/>
          <p:cNvSpPr txBox="1">
            <a:spLocks noChangeArrowheads="1"/>
          </p:cNvSpPr>
          <p:nvPr/>
        </p:nvSpPr>
        <p:spPr bwMode="auto">
          <a:xfrm>
            <a:off x="4213225" y="2659063"/>
            <a:ext cx="26590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>
                <a:latin typeface="Tempus Sans ITC" pitchFamily="82" charset="0"/>
              </a:rPr>
              <a:t>History &amp; Geography</a:t>
            </a:r>
            <a:endParaRPr lang="en-US" sz="1600" b="1" u="sng">
              <a:latin typeface="Tempus Sans ITC" pitchFamily="82" charset="0"/>
            </a:endParaRPr>
          </a:p>
        </p:txBody>
      </p:sp>
      <p:sp>
        <p:nvSpPr>
          <p:cNvPr id="14367" name="TextBox 39"/>
          <p:cNvSpPr txBox="1">
            <a:spLocks noChangeArrowheads="1"/>
          </p:cNvSpPr>
          <p:nvPr/>
        </p:nvSpPr>
        <p:spPr bwMode="auto">
          <a:xfrm>
            <a:off x="4273550" y="4800600"/>
            <a:ext cx="2593975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prstClr val="black"/>
                </a:solidFill>
                <a:latin typeface="Tempus Sans ITC" pitchFamily="82" charset="0"/>
              </a:rPr>
              <a:t>This week we begin our unit over patterns in the sky. We will be talking about the sun, moon, and stars. Students will make observations and predictions using their shadows. </a:t>
            </a:r>
          </a:p>
        </p:txBody>
      </p:sp>
      <p:sp>
        <p:nvSpPr>
          <p:cNvPr id="2" name="TextBox 63"/>
          <p:cNvSpPr txBox="1">
            <a:spLocks noChangeArrowheads="1"/>
          </p:cNvSpPr>
          <p:nvPr/>
        </p:nvSpPr>
        <p:spPr bwMode="auto">
          <a:xfrm>
            <a:off x="4658517" y="4525962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u="sng" dirty="0">
                <a:latin typeface="Tempus Sans ITC" pitchFamily="82" charset="0"/>
              </a:rPr>
              <a:t>Science</a:t>
            </a:r>
            <a:endParaRPr lang="en-US" sz="1600" b="1" u="sng" dirty="0">
              <a:latin typeface="Tempus Sans ITC" pitchFamily="82" charset="0"/>
            </a:endParaRPr>
          </a:p>
        </p:txBody>
      </p:sp>
      <p:sp>
        <p:nvSpPr>
          <p:cNvPr id="14369" name="TextBox 51"/>
          <p:cNvSpPr txBox="1">
            <a:spLocks noChangeArrowheads="1"/>
          </p:cNvSpPr>
          <p:nvPr/>
        </p:nvSpPr>
        <p:spPr bwMode="auto">
          <a:xfrm>
            <a:off x="4238625" y="2963386"/>
            <a:ext cx="2587625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000" dirty="0" smtClean="0">
                <a:latin typeface="Tempus Sans ITC" panose="04020404030D07020202" pitchFamily="82" charset="0"/>
                <a:ea typeface="Times New Roman"/>
              </a:rPr>
              <a:t>This week we begin our unit over U.S. </a:t>
            </a:r>
            <a:r>
              <a:rPr lang="en-US" sz="1000" dirty="0">
                <a:latin typeface="Tempus Sans ITC" panose="04020404030D07020202" pitchFamily="82" charset="0"/>
                <a:ea typeface="Times New Roman"/>
              </a:rPr>
              <a:t>s</a:t>
            </a:r>
            <a:r>
              <a:rPr lang="en-US" sz="1000" dirty="0" smtClean="0">
                <a:latin typeface="Tempus Sans ITC" panose="04020404030D07020202" pitchFamily="82" charset="0"/>
                <a:ea typeface="Times New Roman"/>
              </a:rPr>
              <a:t>ymbols </a:t>
            </a:r>
            <a:r>
              <a:rPr lang="en-US" sz="1000" dirty="0">
                <a:latin typeface="Tempus Sans ITC" panose="04020404030D07020202" pitchFamily="82" charset="0"/>
                <a:ea typeface="Times New Roman"/>
              </a:rPr>
              <a:t>and </a:t>
            </a:r>
            <a:r>
              <a:rPr lang="en-US" sz="1000" dirty="0" smtClean="0">
                <a:latin typeface="Tempus Sans ITC" panose="04020404030D07020202" pitchFamily="82" charset="0"/>
                <a:ea typeface="Times New Roman"/>
              </a:rPr>
              <a:t>figures. Students </a:t>
            </a:r>
            <a:r>
              <a:rPr lang="en-US" sz="1000" dirty="0">
                <a:latin typeface="Tempus Sans ITC" panose="04020404030D07020202" pitchFamily="82" charset="0"/>
                <a:ea typeface="Times New Roman"/>
              </a:rPr>
              <a:t>will identify the current U.S. flag and become familiar with past versions of the U.S. flag and how it has evolved</a:t>
            </a:r>
            <a:r>
              <a:rPr lang="en-US" sz="1000" dirty="0" smtClean="0">
                <a:latin typeface="Tempus Sans ITC" panose="04020404030D07020202" pitchFamily="82" charset="0"/>
                <a:ea typeface="Times New Roman"/>
              </a:rPr>
              <a:t>.</a:t>
            </a:r>
            <a:r>
              <a:rPr lang="en-US" sz="1000" dirty="0">
                <a:latin typeface="Tempus Sans ITC" panose="04020404030D07020202" pitchFamily="82" charset="0"/>
                <a:ea typeface="Times New Roman"/>
              </a:rPr>
              <a:t> Students will understand that the Statue of Liberty is a symbol of friendship and freedom. </a:t>
            </a:r>
            <a:r>
              <a:rPr lang="en-US" sz="1000" dirty="0">
                <a:latin typeface="Tempus Sans ITC" panose="04020404030D07020202" pitchFamily="82" charset="0"/>
              </a:rPr>
              <a:t>Students will understand that the Lincoln Memorial represents the concept of democracy and freedom. </a:t>
            </a:r>
            <a:endParaRPr lang="en-US" sz="2000" dirty="0">
              <a:latin typeface="Times New Roman"/>
              <a:ea typeface="Times New Roman"/>
            </a:endParaRPr>
          </a:p>
        </p:txBody>
      </p:sp>
      <p:sp>
        <p:nvSpPr>
          <p:cNvPr id="14370" name="TextBox 16"/>
          <p:cNvSpPr txBox="1">
            <a:spLocks noChangeArrowheads="1"/>
          </p:cNvSpPr>
          <p:nvPr/>
        </p:nvSpPr>
        <p:spPr bwMode="auto">
          <a:xfrm>
            <a:off x="4572000" y="8104188"/>
            <a:ext cx="2257425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 u="sng">
                <a:solidFill>
                  <a:srgbClr val="000000"/>
                </a:solidFill>
                <a:latin typeface="Lucida Handwriting" pitchFamily="66" charset="0"/>
              </a:rPr>
              <a:t>Mrs. Morris</a:t>
            </a:r>
          </a:p>
          <a:p>
            <a:pPr algn="ctr"/>
            <a:r>
              <a:rPr lang="en-US" sz="1000">
                <a:solidFill>
                  <a:srgbClr val="000000"/>
                </a:solidFill>
                <a:latin typeface="Tempus Sans ITC" pitchFamily="82" charset="0"/>
              </a:rPr>
              <a:t>Phone: 512-285-2710</a:t>
            </a:r>
          </a:p>
          <a:p>
            <a:pPr algn="ctr"/>
            <a:r>
              <a:rPr lang="en-US" sz="900">
                <a:solidFill>
                  <a:srgbClr val="000000"/>
                </a:solidFill>
                <a:latin typeface="Tempus Sans ITC" pitchFamily="82" charset="0"/>
              </a:rPr>
              <a:t>Email: </a:t>
            </a:r>
            <a:r>
              <a:rPr lang="en-US" sz="900">
                <a:solidFill>
                  <a:srgbClr val="000000"/>
                </a:solidFill>
                <a:latin typeface="Tempus Sans ITC" pitchFamily="82" charset="0"/>
                <a:hlinkClick r:id="rId5"/>
              </a:rPr>
              <a:t>pmorris@responsiveed.com</a:t>
            </a:r>
            <a:endParaRPr lang="en-US" sz="900">
              <a:solidFill>
                <a:srgbClr val="000000"/>
              </a:solidFill>
              <a:latin typeface="Tempus Sans ITC" pitchFamily="82" charset="0"/>
            </a:endParaRPr>
          </a:p>
          <a:p>
            <a:pPr algn="ctr"/>
            <a:r>
              <a:rPr lang="en-US" sz="900">
                <a:solidFill>
                  <a:srgbClr val="000000"/>
                </a:solidFill>
                <a:latin typeface="Tempus Sans ITC" pitchFamily="82" charset="0"/>
              </a:rPr>
              <a:t>Website:</a:t>
            </a:r>
          </a:p>
          <a:p>
            <a:pPr algn="ctr"/>
            <a:r>
              <a:rPr lang="en-US" sz="900">
                <a:solidFill>
                  <a:srgbClr val="000000"/>
                </a:solidFill>
                <a:latin typeface="Tempus Sans ITC" pitchFamily="82" charset="0"/>
                <a:hlinkClick r:id="rId6"/>
              </a:rPr>
              <a:t>http://paigeweir.wix.com/mrsmorris</a:t>
            </a:r>
            <a:endParaRPr lang="en-US" sz="900">
              <a:solidFill>
                <a:srgbClr val="000000"/>
              </a:solidFill>
              <a:latin typeface="Tempus Sans ITC" pitchFamily="82" charset="0"/>
            </a:endParaRPr>
          </a:p>
          <a:p>
            <a:pPr algn="ctr"/>
            <a:r>
              <a:rPr lang="en-US" sz="1000">
                <a:solidFill>
                  <a:srgbClr val="000000"/>
                </a:solidFill>
                <a:latin typeface="Tempus Sans ITC" pitchFamily="82" charset="0"/>
              </a:rPr>
              <a:t>Conference Time: 1:45-2:30</a:t>
            </a:r>
          </a:p>
        </p:txBody>
      </p:sp>
      <p:sp>
        <p:nvSpPr>
          <p:cNvPr id="14373" name="AutoShape 42" descr="2Q=="/>
          <p:cNvSpPr>
            <a:spLocks noChangeAspect="1" noChangeArrowheads="1"/>
          </p:cNvSpPr>
          <p:nvPr/>
        </p:nvSpPr>
        <p:spPr bwMode="auto">
          <a:xfrm>
            <a:off x="0" y="0"/>
            <a:ext cx="1952625" cy="234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TextBox 47"/>
          <p:cNvSpPr txBox="1">
            <a:spLocks noChangeArrowheads="1"/>
          </p:cNvSpPr>
          <p:nvPr/>
        </p:nvSpPr>
        <p:spPr bwMode="auto">
          <a:xfrm>
            <a:off x="2448717" y="1671002"/>
            <a:ext cx="22098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u="sng" dirty="0" smtClean="0">
                <a:latin typeface="Century Schoolbook" panose="02040604050505020304" pitchFamily="18" charset="0"/>
              </a:rPr>
              <a:t>Sat. Oct. 12</a:t>
            </a:r>
            <a:r>
              <a:rPr lang="en-US" sz="1100" b="1" u="sng" baseline="30000" dirty="0" smtClean="0">
                <a:latin typeface="Century Schoolbook" panose="02040604050505020304" pitchFamily="18" charset="0"/>
              </a:rPr>
              <a:t>th</a:t>
            </a:r>
            <a:r>
              <a:rPr lang="en-US" sz="1100" b="1" u="sng" dirty="0" smtClean="0">
                <a:latin typeface="Century Schoolbook" panose="02040604050505020304" pitchFamily="18" charset="0"/>
              </a:rPr>
              <a:t> 9-12am- </a:t>
            </a:r>
            <a:r>
              <a:rPr lang="en-US" sz="1100" dirty="0" smtClean="0">
                <a:latin typeface="Century Schoolbook" panose="02040604050505020304" pitchFamily="18" charset="0"/>
              </a:rPr>
              <a:t>Family Day/Market Day </a:t>
            </a:r>
          </a:p>
          <a:p>
            <a:pPr algn="ctr"/>
            <a:r>
              <a:rPr lang="en-US" sz="1100" b="1" u="sng" dirty="0" smtClean="0">
                <a:latin typeface="Century Schoolbook" panose="02040604050505020304" pitchFamily="18" charset="0"/>
              </a:rPr>
              <a:t>Thurs. Oct. 10</a:t>
            </a:r>
            <a:r>
              <a:rPr lang="en-US" sz="1100" b="1" u="sng" baseline="30000" dirty="0" smtClean="0">
                <a:latin typeface="Century Schoolbook" panose="02040604050505020304" pitchFamily="18" charset="0"/>
              </a:rPr>
              <a:t>th</a:t>
            </a:r>
            <a:r>
              <a:rPr lang="en-US" sz="1100" b="1" u="sng" dirty="0" smtClean="0">
                <a:latin typeface="Century Schoolbook" panose="02040604050505020304" pitchFamily="18" charset="0"/>
              </a:rPr>
              <a:t>- </a:t>
            </a:r>
            <a:r>
              <a:rPr lang="en-US" sz="1100" dirty="0" smtClean="0">
                <a:latin typeface="Century Schoolbook" panose="02040604050505020304" pitchFamily="18" charset="0"/>
              </a:rPr>
              <a:t>2</a:t>
            </a:r>
            <a:r>
              <a:rPr lang="en-US" sz="1100" baseline="30000" dirty="0" smtClean="0">
                <a:latin typeface="Century Schoolbook" panose="02040604050505020304" pitchFamily="18" charset="0"/>
              </a:rPr>
              <a:t>nd</a:t>
            </a:r>
            <a:r>
              <a:rPr lang="en-US" sz="1100" dirty="0" smtClean="0">
                <a:latin typeface="Century Schoolbook" panose="02040604050505020304" pitchFamily="18" charset="0"/>
              </a:rPr>
              <a:t> grade Field Trip</a:t>
            </a:r>
          </a:p>
          <a:p>
            <a:pPr algn="ctr"/>
            <a:endParaRPr lang="en-US" sz="1000" b="1" dirty="0">
              <a:latin typeface="Kristen ITC" panose="03050502040202030202" pitchFamily="66" charset="0"/>
            </a:endParaRPr>
          </a:p>
        </p:txBody>
      </p:sp>
      <p:sp>
        <p:nvSpPr>
          <p:cNvPr id="41" name="TextBox 47"/>
          <p:cNvSpPr txBox="1">
            <a:spLocks noChangeArrowheads="1"/>
          </p:cNvSpPr>
          <p:nvPr/>
        </p:nvSpPr>
        <p:spPr bwMode="auto">
          <a:xfrm>
            <a:off x="4581525" y="1652588"/>
            <a:ext cx="2257425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u="sng" dirty="0" smtClean="0">
                <a:latin typeface="Century Schoolbook" panose="02040604050505020304" pitchFamily="18" charset="0"/>
              </a:rPr>
              <a:t>Fri. Oct. 11</a:t>
            </a:r>
            <a:r>
              <a:rPr lang="en-US" sz="1100" b="1" u="sng" baseline="30000" dirty="0" smtClean="0">
                <a:latin typeface="Century Schoolbook" panose="02040604050505020304" pitchFamily="18" charset="0"/>
              </a:rPr>
              <a:t>th</a:t>
            </a:r>
            <a:r>
              <a:rPr lang="en-US" sz="1100" b="1" u="sng" dirty="0" smtClean="0">
                <a:latin typeface="Century Schoolbook" panose="02040604050505020304" pitchFamily="18" charset="0"/>
              </a:rPr>
              <a:t>- </a:t>
            </a:r>
            <a:r>
              <a:rPr lang="en-US" sz="1100" dirty="0" smtClean="0">
                <a:latin typeface="Century Schoolbook" panose="02040604050505020304" pitchFamily="18" charset="0"/>
              </a:rPr>
              <a:t>Report Cards go home</a:t>
            </a:r>
          </a:p>
          <a:p>
            <a:pPr algn="ctr"/>
            <a:r>
              <a:rPr lang="en-US" sz="1100" b="1" u="sng" dirty="0" smtClean="0">
                <a:latin typeface="Century Schoolbook" panose="02040604050505020304" pitchFamily="18" charset="0"/>
              </a:rPr>
              <a:t>Mon. Oct. 14</a:t>
            </a:r>
            <a:r>
              <a:rPr lang="en-US" sz="1100" b="1" u="sng" baseline="30000" dirty="0" smtClean="0">
                <a:latin typeface="Century Schoolbook" panose="02040604050505020304" pitchFamily="18" charset="0"/>
              </a:rPr>
              <a:t>th</a:t>
            </a:r>
            <a:r>
              <a:rPr lang="en-US" sz="1100" b="1" u="sng" dirty="0" smtClean="0">
                <a:latin typeface="Century Schoolbook" panose="02040604050505020304" pitchFamily="18" charset="0"/>
              </a:rPr>
              <a:t>- </a:t>
            </a:r>
            <a:r>
              <a:rPr lang="en-US" sz="1100" dirty="0" smtClean="0">
                <a:latin typeface="Century Schoolbook" panose="02040604050505020304" pitchFamily="18" charset="0"/>
              </a:rPr>
              <a:t>Student Holiday/Parent &amp; Teacher Conferences</a:t>
            </a:r>
          </a:p>
          <a:p>
            <a:pPr algn="ctr"/>
            <a:endParaRPr lang="en-US" sz="1000" b="1" dirty="0">
              <a:latin typeface="Kristen ITC" panose="03050502040202030202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2637</TotalTime>
  <Words>596</Words>
  <Application>Microsoft Office PowerPoint</Application>
  <PresentationFormat>On-screen Show (4:3)</PresentationFormat>
  <Paragraphs>62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Harkins</dc:creator>
  <cp:lastModifiedBy>%username%</cp:lastModifiedBy>
  <cp:revision>240</cp:revision>
  <cp:lastPrinted>2013-08-23T02:19:35Z</cp:lastPrinted>
  <dcterms:created xsi:type="dcterms:W3CDTF">2012-07-03T18:26:30Z</dcterms:created>
  <dcterms:modified xsi:type="dcterms:W3CDTF">2013-09-30T12:11:39Z</dcterms:modified>
</cp:coreProperties>
</file>